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1"/>
  </p:notesMasterIdLst>
  <p:sldIdLst>
    <p:sldId id="257" r:id="rId2"/>
    <p:sldId id="295" r:id="rId3"/>
    <p:sldId id="375" r:id="rId4"/>
    <p:sldId id="393" r:id="rId5"/>
    <p:sldId id="394" r:id="rId6"/>
    <p:sldId id="395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392" r:id="rId18"/>
    <p:sldId id="374" r:id="rId19"/>
    <p:sldId id="272" r:id="rId20"/>
  </p:sldIdLst>
  <p:sldSz cx="24384000" cy="13716000"/>
  <p:notesSz cx="6858000" cy="9144000"/>
  <p:embeddedFontLst>
    <p:embeddedFont>
      <p:font typeface="Google Sans" panose="020B0604020202020204" charset="0"/>
      <p:regular r:id="rId22"/>
      <p:bold r:id="rId23"/>
      <p:italic r:id="rId24"/>
      <p:boldItalic r:id="rId25"/>
    </p:embeddedFont>
    <p:embeddedFont>
      <p:font typeface="Google Sans Medium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74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3817">
          <p15:clr>
            <a:srgbClr val="9AA0A6"/>
          </p15:clr>
        </p15:guide>
        <p15:guide id="4" orient="horz" pos="576">
          <p15:clr>
            <a:srgbClr val="9AA0A6"/>
          </p15:clr>
        </p15:guide>
        <p15:guide id="5" orient="horz" pos="3358">
          <p15:clr>
            <a:srgbClr val="9AA0A6"/>
          </p15:clr>
        </p15:guide>
        <p15:guide id="6" pos="2446">
          <p15:clr>
            <a:srgbClr val="9AA0A6"/>
          </p15:clr>
        </p15:guide>
        <p15:guide id="7" pos="52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335"/>
    <a:srgbClr val="34A853"/>
    <a:srgbClr val="FBBC05"/>
    <a:srgbClr val="2B82FB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6" autoAdjust="0"/>
    <p:restoredTop sz="94660"/>
  </p:normalViewPr>
  <p:slideViewPr>
    <p:cSldViewPr snapToGrid="0">
      <p:cViewPr varScale="1">
        <p:scale>
          <a:sx n="43" d="100"/>
          <a:sy n="43" d="100"/>
        </p:scale>
        <p:origin x="714" y="72"/>
      </p:cViewPr>
      <p:guideLst>
        <p:guide pos="974"/>
        <p:guide pos="5760"/>
        <p:guide orient="horz" pos="3817"/>
        <p:guide orient="horz" pos="576"/>
        <p:guide orient="horz" pos="3358"/>
        <p:guide pos="2446"/>
        <p:guide pos="5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2fc528f49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2fc528f49_1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8EC065FD-8BA5-5866-9725-3043AFE5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D9F0DE49-79A1-8F9F-A263-0DD299D749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E08EFFF8-51C0-4A9C-4513-69CD77529C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323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3888DC97-92B7-D51D-E7C1-9D6785888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0DA6275E-8CBD-6D3F-64E3-8D362670B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A3190B58-4E8B-FF51-3AA3-65FCFFA45D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402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9AC70983-5C63-1023-9414-D770DB60C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FD2960B9-CACB-0F9B-79E1-99FC6DC848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68CEBD6F-D6CD-79FA-774D-AA9FDBD7B6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369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95699F9D-BBD4-9100-67C7-619A0FB8E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A0193DED-F850-AA25-7817-032FE6A8B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193BEE5B-930B-A9D4-3BFB-CE578B750C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744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AD0D75D2-3D4B-9FB5-8F2E-D51182C52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02D35B1F-C64D-6B0E-4D2C-7F80995A25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FB7B1BA9-7900-E94F-7DD4-DE4FD43DC9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277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0DBBFDEB-4BC9-8D56-FE3C-5C0D87D50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>
            <a:extLst>
              <a:ext uri="{FF2B5EF4-FFF2-40B4-BE49-F238E27FC236}">
                <a16:creationId xmlns:a16="http://schemas.microsoft.com/office/drawing/2014/main" id="{C99A7E4B-3090-D0C9-210A-4664C72749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>
            <a:extLst>
              <a:ext uri="{FF2B5EF4-FFF2-40B4-BE49-F238E27FC236}">
                <a16:creationId xmlns:a16="http://schemas.microsoft.com/office/drawing/2014/main" id="{67E3618C-73F3-8D37-703E-127591D190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645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4FC8C884-9F43-0E6D-D92E-2B58B05DF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04AC262A-1662-8C3E-8D2A-30D70F3C45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B730BDC5-1542-F298-7BAA-38A8223A8E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542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615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27dd0141e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27dd0141e7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Audience split: 20% community, 55% devs, 25% partners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(expecting heavy overlap between comm and dev)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0568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49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85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35DCAC7A-DE3D-59B9-E080-73E2711A8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930A2350-EA21-5C2B-1B30-49A7E32A52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E459CF08-2184-2990-22FA-8A606C0B12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428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14F79AC5-1B5D-2295-521A-82376B9BC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46011C1E-D846-A7DE-FC62-4EE4DD548F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93B06475-B3DF-A097-913D-40D15ADEA3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32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661710E5-86B2-AA0F-01A3-298676567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E0850783-4700-E5E0-4C96-FC16D7DF04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607E2B7E-A8B8-9588-89F0-86F869C1A8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564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0F9254DE-20F3-81CD-DAE6-10161D161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6DF3F07D-5979-5739-7B67-5F6D8CBBF3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4ECEF019-112E-ED01-C055-317DBAA6A1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148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06B337AC-6BBF-41AD-6649-F2EDAFEFA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5C0486CE-E2C0-58A9-316B-0E5ECB3AE1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AD3D3BA8-7DF7-EB4A-5EDF-1B02E2059D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524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649358D8-FD70-FC03-900E-17E77F9A6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B7A65907-0A0D-C7DB-4BA4-8766393A46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05D3ACA7-284F-268E-1E12-61668E8B99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173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>
  <p:cSld name="(Avoid) Title, Subtitle, Bullets_1_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36850" y="455605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2536854" y="8001552"/>
            <a:ext cx="11988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>
            <a:off x="4212078" y="9764700"/>
            <a:ext cx="41841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75" y="1152750"/>
            <a:ext cx="8518799" cy="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(Avoid) Title, Subtitle, Bullets_1_2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2941435" y="444920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2"/>
          </p:nvPr>
        </p:nvSpPr>
        <p:spPr>
          <a:xfrm>
            <a:off x="4616662" y="9657850"/>
            <a:ext cx="41841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75" y="1152750"/>
            <a:ext cx="3464486" cy="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, Subhead, 2-Col Bullets">
  <p:cSld name="(Avoid) Title, Subtitle, Bullets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366906" y="1128100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 idx="2"/>
          </p:nvPr>
        </p:nvSpPr>
        <p:spPr>
          <a:xfrm>
            <a:off x="1469575" y="3104203"/>
            <a:ext cx="218628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1598150" y="4832775"/>
            <a:ext cx="8437800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10915400" y="4832775"/>
            <a:ext cx="8437800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825" y="12634250"/>
            <a:ext cx="2988526" cy="5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">
  <p:cSld name="(Avoid) Title, Subtitle, Bullets_1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850100" y="5171200"/>
            <a:ext cx="167094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 idx="2"/>
          </p:nvPr>
        </p:nvSpPr>
        <p:spPr>
          <a:xfrm>
            <a:off x="3885317" y="8484700"/>
            <a:ext cx="12913500" cy="16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-column grid">
  <p:cSld name="6-column grid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97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9">
          <p15:clr>
            <a:srgbClr val="FA7B17"/>
          </p15:clr>
        </p15:guide>
        <p15:guide id="2" pos="1968">
          <p15:clr>
            <a:srgbClr val="FA7B17"/>
          </p15:clr>
        </p15:guide>
        <p15:guide id="3" pos="5616">
          <p15:clr>
            <a:srgbClr val="FA7B17"/>
          </p15:clr>
        </p15:guide>
        <p15:guide id="4" pos="5904">
          <p15:clr>
            <a:srgbClr val="FA7B17"/>
          </p15:clr>
        </p15:guide>
        <p15:guide id="5" pos="7436">
          <p15:clr>
            <a:srgbClr val="FA7B17"/>
          </p15:clr>
        </p15:guide>
        <p15:guide id="6" pos="7728">
          <p15:clr>
            <a:srgbClr val="FA7B17"/>
          </p15:clr>
        </p15:guide>
        <p15:guide id="7" pos="9256">
          <p15:clr>
            <a:srgbClr val="FA7B17"/>
          </p15:clr>
        </p15:guide>
        <p15:guide id="8" pos="9552">
          <p15:clr>
            <a:srgbClr val="FA7B17"/>
          </p15:clr>
        </p15:guide>
        <p15:guide id="9" pos="11071">
          <p15:clr>
            <a:srgbClr val="FA7B17"/>
          </p15:clr>
        </p15:guide>
        <p15:guide id="10" orient="horz" pos="449">
          <p15:clr>
            <a:srgbClr val="FA7B17"/>
          </p15:clr>
        </p15:guide>
        <p15:guide id="11" orient="horz" pos="6031">
          <p15:clr>
            <a:srgbClr val="FA7B17"/>
          </p15:clr>
        </p15:guide>
        <p15:guide id="12" pos="2264">
          <p15:clr>
            <a:srgbClr val="FA7B17"/>
          </p15:clr>
        </p15:guide>
        <p15:guide id="13" pos="3792">
          <p15:clr>
            <a:srgbClr val="FA7B17"/>
          </p15:clr>
        </p15:guide>
        <p15:guide id="14" pos="4084">
          <p15:clr>
            <a:srgbClr val="FA7B17"/>
          </p15:clr>
        </p15:guide>
        <p15:guide id="15" orient="horz" pos="908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84600" y="3291925"/>
            <a:ext cx="18193800" cy="2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79349" y="7573274"/>
            <a:ext cx="16234200" cy="5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62" r:id="rId5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docs/drag-and-dro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eras.io/" TargetMode="External"/><Relationship Id="rId13" Type="http://schemas.openxmlformats.org/officeDocument/2006/relationships/hyperlink" Target="https://developers.google.com/mediapipe" TargetMode="External"/><Relationship Id="rId18" Type="http://schemas.openxmlformats.org/officeDocument/2006/relationships/hyperlink" Target="https://www.coursera.org/learn/gcp-production-ml-systems" TargetMode="External"/><Relationship Id="rId3" Type="http://schemas.openxmlformats.org/officeDocument/2006/relationships/hyperlink" Target="https://www.coursera.org/specializations/machine-learning-introduction" TargetMode="External"/><Relationship Id="rId7" Type="http://schemas.openxmlformats.org/officeDocument/2006/relationships/hyperlink" Target="https://www.tensorflow.org/" TargetMode="External"/><Relationship Id="rId12" Type="http://schemas.openxmlformats.org/officeDocument/2006/relationships/hyperlink" Target="https://www.coursera.org/specializations/natural-language-processing" TargetMode="External"/><Relationship Id="rId17" Type="http://schemas.openxmlformats.org/officeDocument/2006/relationships/hyperlink" Target="https://www.coursera.org/specializations/advanced-machine-learning-tensorflow-gcp" TargetMode="External"/><Relationship Id="rId2" Type="http://schemas.openxmlformats.org/officeDocument/2006/relationships/notesSlide" Target="../notesSlides/notesSlide18.xml"/><Relationship Id="rId16" Type="http://schemas.openxmlformats.org/officeDocument/2006/relationships/hyperlink" Target="https://cloud.google.com/vertex-ai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coursera.org/learn/image-understanding-tensorflow-gcp" TargetMode="External"/><Relationship Id="rId11" Type="http://schemas.openxmlformats.org/officeDocument/2006/relationships/hyperlink" Target="https://www.coursera.org/specializations/generative-adversarial-networks-gans" TargetMode="External"/><Relationship Id="rId5" Type="http://schemas.openxmlformats.org/officeDocument/2006/relationships/hyperlink" Target="https://www.coursera.org/specializations/deep-learning" TargetMode="External"/><Relationship Id="rId15" Type="http://schemas.openxmlformats.org/officeDocument/2006/relationships/hyperlink" Target="https://www.coursera.org/specializations/machine-learning-engineering-for-production-mlops" TargetMode="External"/><Relationship Id="rId10" Type="http://schemas.openxmlformats.org/officeDocument/2006/relationships/hyperlink" Target="https://www.coursera.org/specializations/tensorflow-data-and-deployment" TargetMode="External"/><Relationship Id="rId19" Type="http://schemas.openxmlformats.org/officeDocument/2006/relationships/hyperlink" Target="https://www.coursera.org/specializations/tensorflow-advanced-techniques" TargetMode="External"/><Relationship Id="rId4" Type="http://schemas.openxmlformats.org/officeDocument/2006/relationships/hyperlink" Target="https://www.cloudskillsboost.google/journeys/118" TargetMode="External"/><Relationship Id="rId9" Type="http://schemas.openxmlformats.org/officeDocument/2006/relationships/hyperlink" Target="https://www.coursera.org/professional-certificates/tensorflow-in-practice" TargetMode="External"/><Relationship Id="rId14" Type="http://schemas.openxmlformats.org/officeDocument/2006/relationships/hyperlink" Target="https://www.kaggle.com/model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loud.google.com/vision/docs/drag-and-dro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480724" y="4898400"/>
            <a:ext cx="10659022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Exploring the power of Cloud Vision API</a:t>
            </a:r>
            <a:endParaRPr sz="6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E3FDC1-3239-DD98-215E-6859B6BAE08F}"/>
              </a:ext>
            </a:extLst>
          </p:cNvPr>
          <p:cNvSpPr/>
          <p:nvPr/>
        </p:nvSpPr>
        <p:spPr>
          <a:xfrm>
            <a:off x="15861382" y="2971800"/>
            <a:ext cx="8522617" cy="10744200"/>
          </a:xfrm>
          <a:prstGeom prst="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Google Shape;77;p16">
            <a:extLst>
              <a:ext uri="{FF2B5EF4-FFF2-40B4-BE49-F238E27FC236}">
                <a16:creationId xmlns:a16="http://schemas.microsoft.com/office/drawing/2014/main" id="{3D4F7C79-3FC4-2600-82F7-FBA7C04E62F4}"/>
              </a:ext>
            </a:extLst>
          </p:cNvPr>
          <p:cNvSpPr txBox="1">
            <a:spLocks/>
          </p:cNvSpPr>
          <p:nvPr/>
        </p:nvSpPr>
        <p:spPr>
          <a:xfrm>
            <a:off x="16106712" y="11504083"/>
            <a:ext cx="8522615" cy="196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sz="3500" b="1" dirty="0">
                <a:solidFill>
                  <a:schemeClr val="bg1"/>
                </a:solidFill>
              </a:rPr>
              <a:t>Nitin Tiwari</a:t>
            </a:r>
          </a:p>
          <a:p>
            <a:r>
              <a:rPr lang="en-US" sz="2800" dirty="0">
                <a:solidFill>
                  <a:schemeClr val="bg1"/>
                </a:solidFill>
              </a:rPr>
              <a:t>Google Developer Expert – Machine Learning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Software Engineer @ LTIMindtree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804211-250F-7078-E421-6EE4BAC4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1384" y="2971800"/>
            <a:ext cx="8522616" cy="8286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2" descr="Google Cloud&quot; Icon - Download for free – Iconduck">
            <a:extLst>
              <a:ext uri="{FF2B5EF4-FFF2-40B4-BE49-F238E27FC236}">
                <a16:creationId xmlns:a16="http://schemas.microsoft.com/office/drawing/2014/main" id="{6D14A40B-10FF-4982-57FA-4A17C0E2F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268" y="7064415"/>
            <a:ext cx="3880624" cy="311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4E337188-63B6-73A0-01FF-CA23F255A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E2610E1E-A811-8097-5D57-42B1701F37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94573" y="358677"/>
            <a:ext cx="22090054" cy="12086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3000" b="1" u="sng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7: Create a request body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Open the Cloud Shell and type the following: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echo '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{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"requests": [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{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"image": {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"source": {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    "gcsImageUri": "</a:t>
            </a:r>
            <a:r>
              <a:rPr lang="en-US" sz="3000" dirty="0" err="1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gs</a:t>
            </a: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://</a:t>
            </a:r>
            <a:r>
              <a:rPr lang="en-US" sz="3000" dirty="0">
                <a:solidFill>
                  <a:srgbClr val="FF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YOUR_BUCKET_NAME</a:t>
            </a: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/</a:t>
            </a:r>
            <a:r>
              <a:rPr lang="en-US" sz="3000" dirty="0">
                <a:solidFill>
                  <a:srgbClr val="FF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YOUR_IMAGE_NAME</a:t>
            </a: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"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}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},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"features": [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{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  "type": "LABEL_DETECTION",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  "</a:t>
            </a:r>
            <a:r>
              <a:rPr lang="en-US" sz="3000" dirty="0" err="1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maxResults</a:t>
            </a: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": 5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}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]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}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]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}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' &gt; </a:t>
            </a:r>
            <a:r>
              <a:rPr lang="en-US" sz="3000" dirty="0" err="1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request.json</a:t>
            </a:r>
            <a:endParaRPr lang="en-US" sz="3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0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" name="AutoShape 4" descr="Overview of (GCP) Google Cloud Platform Services">
            <a:extLst>
              <a:ext uri="{FF2B5EF4-FFF2-40B4-BE49-F238E27FC236}">
                <a16:creationId xmlns:a16="http://schemas.microsoft.com/office/drawing/2014/main" id="{4504D458-74C9-4C83-9B5F-C6D081C7E5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16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31B0C624-B85C-520F-D778-96AD400FA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DD882EB6-A309-B121-7EA5-0F2C160CF3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94573" y="358677"/>
            <a:ext cx="22090054" cy="12086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3000" b="1" u="sng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8: Hit a request to Cloud Vision API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Open the Cloud Shell and type the following command: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curl -s -X POST -H "Content-Type: application/</a:t>
            </a:r>
            <a:r>
              <a:rPr lang="en-US" sz="3000" dirty="0" err="1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json</a:t>
            </a: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" --data-binary @request.json https://vision.googleapis.com/v1/images:annotate?key=${API_KEY}</a:t>
            </a: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r>
              <a:rPr lang="en-US" sz="3000" b="1" u="sng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9: Clone the repository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Open the Cloud Shell and type the following commands: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pip install Pillow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git clone https://github.com/NSTiwari/Vision-API-on-Google-Cloud-Platform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cd Vision-API-on-Google-Cloud-Platform</a:t>
            </a:r>
          </a:p>
          <a:p>
            <a:pPr marL="0" indent="0">
              <a:buNone/>
            </a:pPr>
            <a:endParaRPr lang="en-US" sz="3000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>
              <a:buNone/>
            </a:pPr>
            <a:endParaRPr lang="en-US" sz="3000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r>
              <a:rPr lang="en-US" sz="3000" b="1" u="sng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10: Open the Editor (make sure cookies are enabled on your browser)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(a) Label Detection: Open label_detection_v2.py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(b) Landmark Detection: Open landmark_detection_v2.py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(c) Face Detection: Open face_detection_v2.py</a:t>
            </a: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0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" name="AutoShape 4" descr="Overview of (GCP) Google Cloud Platform Services">
            <a:extLst>
              <a:ext uri="{FF2B5EF4-FFF2-40B4-BE49-F238E27FC236}">
                <a16:creationId xmlns:a16="http://schemas.microsoft.com/office/drawing/2014/main" id="{22B849CB-193F-240F-1032-5564E588D6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842593-331E-B14E-2DB9-6162AA769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73" y="9813252"/>
            <a:ext cx="14553947" cy="19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05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9787CAF8-03CA-092F-90A5-8C5C0D97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B5725040-FE3A-5C74-BE80-56478278E2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94573" y="358677"/>
            <a:ext cx="22090054" cy="12086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3000" b="1" u="sng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11: Run inference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Open the Cloud Shell and type the following command:</a:t>
            </a:r>
          </a:p>
          <a:p>
            <a:pPr marL="0" indent="0" algn="just">
              <a:buNone/>
            </a:pPr>
            <a:endParaRPr lang="en-US" sz="3000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(a) Label Detection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python label_detection_v2.py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gsutil cp label_detection_output.jpg gs://YOUR_BUCKET_NAME/output/</a:t>
            </a:r>
          </a:p>
          <a:p>
            <a:pPr marL="0" indent="0" algn="just">
              <a:buNone/>
            </a:pPr>
            <a:endParaRPr lang="en-US" sz="3000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0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" name="AutoShape 4" descr="Overview of (GCP) Google Cloud Platform Services">
            <a:extLst>
              <a:ext uri="{FF2B5EF4-FFF2-40B4-BE49-F238E27FC236}">
                <a16:creationId xmlns:a16="http://schemas.microsoft.com/office/drawing/2014/main" id="{FE0E6DBE-F526-1796-94DD-176CAB97B3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29FCF-3F30-7099-379C-19AF88171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50" y="4203102"/>
            <a:ext cx="11553217" cy="656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95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0B6ECEFA-E5A9-EE31-130D-772AA8D28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EE61E249-0ABB-A2EB-A934-20BBEE4703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94573" y="358677"/>
            <a:ext cx="22090054" cy="12086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(b) Landmark Detection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python landmark_detection_v2.py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gsutil cp landmark_detection_output.jpg gs://YOUR_BUCKET_NAME/output/</a:t>
            </a:r>
          </a:p>
          <a:p>
            <a:pPr marL="0" indent="0" algn="just">
              <a:buNone/>
            </a:pPr>
            <a:endParaRPr lang="en-US" sz="3000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0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" name="AutoShape 4" descr="Overview of (GCP) Google Cloud Platform Services">
            <a:extLst>
              <a:ext uri="{FF2B5EF4-FFF2-40B4-BE49-F238E27FC236}">
                <a16:creationId xmlns:a16="http://schemas.microsoft.com/office/drawing/2014/main" id="{BAB05B21-38C5-E561-756F-FBAF7913CB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4CEC4-F9B2-5AC6-D934-BA9C20697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73" y="2474242"/>
            <a:ext cx="7012003" cy="945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8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B55F6B45-86AA-4120-7311-93759B9CD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8B9BC57B-8AFD-C4FC-84F6-5B263108CB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2271" y="358677"/>
            <a:ext cx="22090054" cy="12086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(c) Face Detection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python face_detection_v2.py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gsutil cp landmark_detection_output.jpg gs://YOUR_BUCKET_NAME/output/</a:t>
            </a:r>
          </a:p>
          <a:p>
            <a:pPr marL="0" indent="0" algn="just">
              <a:buNone/>
            </a:pPr>
            <a:endParaRPr lang="en-US" sz="3000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0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" name="AutoShape 4" descr="Overview of (GCP) Google Cloud Platform Services">
            <a:extLst>
              <a:ext uri="{FF2B5EF4-FFF2-40B4-BE49-F238E27FC236}">
                <a16:creationId xmlns:a16="http://schemas.microsoft.com/office/drawing/2014/main" id="{02FDB1C0-7A94-27BA-E6F2-190D3864FA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0AFBF-AB19-30E6-477D-6C9B41A6E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55" y="2651360"/>
            <a:ext cx="9316589" cy="934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2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EA369FE0-295A-5283-B59A-28E7623C1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F7F7DB84-F76A-7037-5577-8A5C23A4A3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0303" y="6054976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B82FB"/>
                </a:solidFill>
              </a:rPr>
              <a:t>Google Cloud Certifications</a:t>
            </a:r>
            <a:endParaRPr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565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E6B3CBFA-174C-A145-1C32-410AFA6A3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9B854FD2-5F51-9AF3-4684-DDBE64DA27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0600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Google Cloud Certifications</a:t>
            </a:r>
            <a:endParaRPr sz="5400" dirty="0"/>
          </a:p>
        </p:txBody>
      </p:sp>
      <p:sp>
        <p:nvSpPr>
          <p:cNvPr id="4" name="AutoShape 4" descr="Overview of (GCP) Google Cloud Platform Services">
            <a:extLst>
              <a:ext uri="{FF2B5EF4-FFF2-40B4-BE49-F238E27FC236}">
                <a16:creationId xmlns:a16="http://schemas.microsoft.com/office/drawing/2014/main" id="{94D2AB12-E4C0-B194-31D2-7095A79AAD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06508" y="773151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304E36-8253-927D-6F81-6FBD5A267127}"/>
              </a:ext>
            </a:extLst>
          </p:cNvPr>
          <p:cNvSpPr/>
          <p:nvPr/>
        </p:nvSpPr>
        <p:spPr>
          <a:xfrm>
            <a:off x="3033132" y="3302609"/>
            <a:ext cx="4237463" cy="1620617"/>
          </a:xfrm>
          <a:prstGeom prst="roundRect">
            <a:avLst/>
          </a:prstGeom>
          <a:solidFill>
            <a:srgbClr val="FFC000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Foundational</a:t>
            </a:r>
            <a:endParaRPr lang="en-IN" sz="44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EEE6E64-F5B5-7984-62D3-A22F653BE8A2}"/>
              </a:ext>
            </a:extLst>
          </p:cNvPr>
          <p:cNvSpPr/>
          <p:nvPr/>
        </p:nvSpPr>
        <p:spPr>
          <a:xfrm>
            <a:off x="10080703" y="3302610"/>
            <a:ext cx="4237463" cy="1620617"/>
          </a:xfrm>
          <a:prstGeom prst="round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Associate</a:t>
            </a:r>
            <a:endParaRPr lang="en-IN" sz="44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10EF1F-2E5E-17C4-F044-1B0021CF6D86}"/>
              </a:ext>
            </a:extLst>
          </p:cNvPr>
          <p:cNvSpPr/>
          <p:nvPr/>
        </p:nvSpPr>
        <p:spPr>
          <a:xfrm>
            <a:off x="17410771" y="3302608"/>
            <a:ext cx="4237463" cy="1620617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Professional</a:t>
            </a:r>
            <a:endParaRPr lang="en-IN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5C34B-5A61-811F-208A-C8E4E6F3578F}"/>
              </a:ext>
            </a:extLst>
          </p:cNvPr>
          <p:cNvSpPr txBox="1"/>
          <p:nvPr/>
        </p:nvSpPr>
        <p:spPr>
          <a:xfrm>
            <a:off x="2564781" y="5543650"/>
            <a:ext cx="517416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0" dirty="0">
                <a:solidFill>
                  <a:srgbClr val="5F6368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Collaborative role with technical professionals</a:t>
            </a:r>
          </a:p>
          <a:p>
            <a:pPr algn="ctr"/>
            <a:endParaRPr lang="en-US" sz="3000" b="1" i="0" dirty="0">
              <a:solidFill>
                <a:srgbClr val="5F6368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ctr"/>
            <a:r>
              <a:rPr lang="en-US" sz="3000" b="1" i="0" dirty="0">
                <a:solidFill>
                  <a:srgbClr val="5F6368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No technical prerequisites</a:t>
            </a:r>
          </a:p>
          <a:p>
            <a:pPr algn="ctr"/>
            <a:endParaRPr lang="en-IN" sz="30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16B67-0718-4330-5FB9-492219E33DB2}"/>
              </a:ext>
            </a:extLst>
          </p:cNvPr>
          <p:cNvSpPr txBox="1"/>
          <p:nvPr/>
        </p:nvSpPr>
        <p:spPr>
          <a:xfrm>
            <a:off x="9612351" y="5489388"/>
            <a:ext cx="517416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0" dirty="0">
                <a:solidFill>
                  <a:srgbClr val="5F6368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Fundamental understanding of Google Cloud</a:t>
            </a:r>
          </a:p>
          <a:p>
            <a:pPr algn="ctr"/>
            <a:endParaRPr lang="en-US" sz="3000" b="1" i="0" dirty="0">
              <a:solidFill>
                <a:srgbClr val="5F6368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ctr"/>
            <a:r>
              <a:rPr lang="en-US" sz="3000" b="1" i="0" dirty="0">
                <a:solidFill>
                  <a:srgbClr val="5F6368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Experience deploying cloud applications and monitoring operations</a:t>
            </a:r>
          </a:p>
          <a:p>
            <a:pPr algn="ctr"/>
            <a:endParaRPr lang="en-US" sz="3000" b="1" i="0" dirty="0">
              <a:solidFill>
                <a:srgbClr val="5F6368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ctr"/>
            <a:r>
              <a:rPr lang="en-US" sz="3000" b="1" i="0" dirty="0">
                <a:solidFill>
                  <a:srgbClr val="5F6368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Experience managing cloud enterprise solutions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F6DF77-651E-6F1E-ECC5-4CDE232A565B}"/>
              </a:ext>
            </a:extLst>
          </p:cNvPr>
          <p:cNvSpPr txBox="1"/>
          <p:nvPr/>
        </p:nvSpPr>
        <p:spPr>
          <a:xfrm>
            <a:off x="16778869" y="5457428"/>
            <a:ext cx="51741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0" dirty="0">
                <a:solidFill>
                  <a:srgbClr val="5F6368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In-depth experience setting up cloud environments for an organization </a:t>
            </a:r>
          </a:p>
          <a:p>
            <a:pPr algn="ctr"/>
            <a:endParaRPr lang="en-US" sz="3000" b="1" dirty="0">
              <a:solidFill>
                <a:srgbClr val="5F6368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ctr"/>
            <a:r>
              <a:rPr lang="en-US" sz="3000" b="1" i="0" dirty="0">
                <a:solidFill>
                  <a:srgbClr val="5F6368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Experience deploying services and solutions based on business requirements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CDB0ED-F182-8454-612A-A491748392AB}"/>
              </a:ext>
            </a:extLst>
          </p:cNvPr>
          <p:cNvSpPr txBox="1"/>
          <p:nvPr/>
        </p:nvSpPr>
        <p:spPr>
          <a:xfrm>
            <a:off x="1260600" y="10594319"/>
            <a:ext cx="143065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More info on:</a:t>
            </a:r>
          </a:p>
          <a:p>
            <a:r>
              <a:rPr lang="en-IN" sz="40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https://cloud.google.com/learn/certification</a:t>
            </a:r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818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4480303" y="6054976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B82FB"/>
                </a:solidFill>
              </a:rPr>
              <a:t>How do I </a:t>
            </a:r>
            <a:r>
              <a:rPr lang="en-US">
                <a:solidFill>
                  <a:srgbClr val="2B82FB"/>
                </a:solidFill>
              </a:rPr>
              <a:t>get started?</a:t>
            </a:r>
            <a:endParaRPr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0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6"/>
          <p:cNvSpPr/>
          <p:nvPr/>
        </p:nvSpPr>
        <p:spPr>
          <a:xfrm>
            <a:off x="2652632" y="481971"/>
            <a:ext cx="3320160" cy="801600"/>
          </a:xfrm>
          <a:prstGeom prst="roundRect">
            <a:avLst>
              <a:gd name="adj" fmla="val 50000"/>
            </a:avLst>
          </a:prstGeom>
          <a:solidFill>
            <a:srgbClr val="34A853"/>
          </a:solidFill>
          <a:ln w="19050" cap="flat" cmpd="sng">
            <a:solidFill>
              <a:srgbClr val="34A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33" tIns="243800" rIns="365733" bIns="243800" anchor="ctr" anchorCtr="0">
            <a:noAutofit/>
          </a:bodyPr>
          <a:lstStyle/>
          <a:p>
            <a:pPr algn="ctr"/>
            <a:r>
              <a:rPr lang="en" sz="2667" dirty="0">
                <a:solidFill>
                  <a:schemeClr val="bg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Fundamentals</a:t>
            </a:r>
            <a:endParaRPr sz="2667" dirty="0">
              <a:solidFill>
                <a:schemeClr val="bg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66" name="Google Shape;766;p96"/>
          <p:cNvSpPr/>
          <p:nvPr/>
        </p:nvSpPr>
        <p:spPr>
          <a:xfrm>
            <a:off x="888191" y="1631339"/>
            <a:ext cx="7550029" cy="11602693"/>
          </a:xfrm>
          <a:prstGeom prst="roundRect">
            <a:avLst>
              <a:gd name="adj" fmla="val 8025"/>
            </a:avLst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0" rIns="243800" bIns="0" anchor="ctr" anchorCtr="0">
            <a:noAutofit/>
          </a:bodyPr>
          <a:lstStyle/>
          <a:p>
            <a:pPr marL="381005" indent="-38100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 Specialization by DeepLearning.AI</a:t>
            </a:r>
            <a:br>
              <a:rPr lang="en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IN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https://www.coursera.org/specializations/machine-learning-introduction</a:t>
            </a:r>
            <a:endParaRPr lang="en-IN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81005" indent="-38100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IN" sz="2400" b="1" dirty="0">
              <a:solidFill>
                <a:srgbClr val="65B867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81005" indent="-38100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Generative AI Learning Path by Google</a:t>
            </a:r>
            <a:br>
              <a:rPr lang="en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IN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https://www.cloudskillsboost.google/journeys/118</a:t>
            </a:r>
            <a:endParaRPr lang="en-IN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endParaRPr lang="en" sz="2400" dirty="0">
              <a:solidFill>
                <a:srgbClr val="428E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81005" indent="-38100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Deep Learning Specialization by DeepLearning.AI</a:t>
            </a:r>
            <a:br>
              <a:rPr lang="en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IN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https://www.coursera.org/specializations/deep-learning</a:t>
            </a:r>
            <a:endParaRPr lang="en-IN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81005" indent="-38100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65B867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81005" indent="-38100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Computer Vision Fundamentals with Google Cloud</a:t>
            </a:r>
            <a:br>
              <a:rPr lang="en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IN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https://www.coursera.org/learn/image-understanding-tensorflow-gcp</a:t>
            </a:r>
            <a:endParaRPr lang="en-IN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81005" indent="-38100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65B867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Official TensorFlow website</a:t>
            </a:r>
            <a:b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https://www.tensorflow.org</a:t>
            </a:r>
            <a:endParaRPr lang="en-US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Official Keras website</a:t>
            </a:r>
            <a:b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https://www.keras.io</a:t>
            </a:r>
            <a:endParaRPr lang="en-US" sz="2400" b="1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765;p96">
            <a:extLst>
              <a:ext uri="{FF2B5EF4-FFF2-40B4-BE49-F238E27FC236}">
                <a16:creationId xmlns:a16="http://schemas.microsoft.com/office/drawing/2014/main" id="{1E14F97A-A4EE-CB96-2BC0-05FD04F2573E}"/>
              </a:ext>
            </a:extLst>
          </p:cNvPr>
          <p:cNvSpPr/>
          <p:nvPr/>
        </p:nvSpPr>
        <p:spPr>
          <a:xfrm>
            <a:off x="10531920" y="476000"/>
            <a:ext cx="3320160" cy="8016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 w="19050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33" tIns="243800" rIns="365733" bIns="243800" anchor="ctr" anchorCtr="0">
            <a:noAutofit/>
          </a:bodyPr>
          <a:lstStyle/>
          <a:p>
            <a:pPr algn="ctr"/>
            <a:r>
              <a:rPr lang="en" sz="2667" dirty="0">
                <a:solidFill>
                  <a:schemeClr val="bg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Intermediate</a:t>
            </a:r>
            <a:endParaRPr sz="2667" dirty="0">
              <a:solidFill>
                <a:schemeClr val="bg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" name="Google Shape;766;p96">
            <a:extLst>
              <a:ext uri="{FF2B5EF4-FFF2-40B4-BE49-F238E27FC236}">
                <a16:creationId xmlns:a16="http://schemas.microsoft.com/office/drawing/2014/main" id="{870DD1D0-F473-0182-77FB-C03A1B009BE3}"/>
              </a:ext>
            </a:extLst>
          </p:cNvPr>
          <p:cNvSpPr/>
          <p:nvPr/>
        </p:nvSpPr>
        <p:spPr>
          <a:xfrm>
            <a:off x="8767479" y="1631340"/>
            <a:ext cx="7550029" cy="11602691"/>
          </a:xfrm>
          <a:prstGeom prst="roundRect">
            <a:avLst>
              <a:gd name="adj" fmla="val 8025"/>
            </a:avLst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0" rIns="243800" bIns="0" anchor="ctr" anchorCtr="0">
            <a:noAutofit/>
          </a:bodyPr>
          <a:lstStyle/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DeepLearning.AI TensorFlow Developer Professional Certificate</a:t>
            </a:r>
            <a:b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https://www.coursera.org/professional-certificates/tensorflow-in-practice</a:t>
            </a:r>
            <a:endParaRPr lang="en-US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TensorFlow: Data and Deployment Specialization</a:t>
            </a:r>
            <a:b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https://www.coursera.org/specializations/tensorflow-data-and-deployment</a:t>
            </a:r>
            <a:endParaRPr lang="en-US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Generative Adversarial Networks (GANs) Specialization</a:t>
            </a:r>
            <a:b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https://www.coursera.org/specializations/generative-adversarial-networks-gans</a:t>
            </a:r>
            <a:endParaRPr lang="en-US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Natural Language Processing Specialization</a:t>
            </a:r>
            <a:b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https://www.coursera.org/specializations/natural-language-processing</a:t>
            </a:r>
            <a:endParaRPr lang="en-US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MediaPipe Solutions</a:t>
            </a:r>
            <a:b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https://developers.google.com/mediapipe</a:t>
            </a:r>
            <a:endParaRPr lang="en-US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Kaggle Models</a:t>
            </a:r>
            <a:b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https://www.kaggle.com/models</a:t>
            </a:r>
            <a:endParaRPr lang="en-US" sz="2400" b="1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81005" indent="-38100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81005" indent="-38100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" sz="2400" b="1" dirty="0">
              <a:solidFill>
                <a:srgbClr val="65B86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765;p96">
            <a:extLst>
              <a:ext uri="{FF2B5EF4-FFF2-40B4-BE49-F238E27FC236}">
                <a16:creationId xmlns:a16="http://schemas.microsoft.com/office/drawing/2014/main" id="{A1CACFA2-C23A-16EF-24C4-C7CD4FDF4E3F}"/>
              </a:ext>
            </a:extLst>
          </p:cNvPr>
          <p:cNvSpPr/>
          <p:nvPr/>
        </p:nvSpPr>
        <p:spPr>
          <a:xfrm>
            <a:off x="18411211" y="476000"/>
            <a:ext cx="3320160" cy="801600"/>
          </a:xfrm>
          <a:prstGeom prst="roundRect">
            <a:avLst>
              <a:gd name="adj" fmla="val 50000"/>
            </a:avLst>
          </a:prstGeom>
          <a:solidFill>
            <a:srgbClr val="EA4335"/>
          </a:solidFill>
          <a:ln w="19050" cap="flat" cmpd="sng">
            <a:solidFill>
              <a:srgbClr val="EA43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33" tIns="243800" rIns="365733" bIns="243800" anchor="ctr" anchorCtr="0">
            <a:noAutofit/>
          </a:bodyPr>
          <a:lstStyle/>
          <a:p>
            <a:pPr algn="ctr"/>
            <a:r>
              <a:rPr lang="en" sz="2667" dirty="0">
                <a:solidFill>
                  <a:schemeClr val="bg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Advanced</a:t>
            </a:r>
            <a:endParaRPr sz="2667" dirty="0">
              <a:solidFill>
                <a:schemeClr val="bg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" name="Google Shape;766;p96">
            <a:extLst>
              <a:ext uri="{FF2B5EF4-FFF2-40B4-BE49-F238E27FC236}">
                <a16:creationId xmlns:a16="http://schemas.microsoft.com/office/drawing/2014/main" id="{7BAA75D2-8CDD-7ADD-C192-D8A92EA617EF}"/>
              </a:ext>
            </a:extLst>
          </p:cNvPr>
          <p:cNvSpPr/>
          <p:nvPr/>
        </p:nvSpPr>
        <p:spPr>
          <a:xfrm>
            <a:off x="16646768" y="1631340"/>
            <a:ext cx="6867328" cy="11602691"/>
          </a:xfrm>
          <a:prstGeom prst="roundRect">
            <a:avLst>
              <a:gd name="adj" fmla="val 8025"/>
            </a:avLst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0" rIns="243800" bIns="0" anchor="ctr" anchorCtr="0">
            <a:noAutofit/>
          </a:bodyPr>
          <a:lstStyle/>
          <a:p>
            <a:pPr lvl="4">
              <a:lnSpc>
                <a:spcPct val="115000"/>
              </a:lnSpc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4">
              <a:lnSpc>
                <a:spcPct val="115000"/>
              </a:lnSpc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4">
              <a:lnSpc>
                <a:spcPct val="115000"/>
              </a:lnSpc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 Engineering for Production (</a:t>
            </a:r>
            <a:r>
              <a:rPr lang="en-US" sz="2400" b="1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MLOps</a:t>
            </a: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b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https://www.coursera.org/specializations/machine-learning-engineering-for-production-mlops</a:t>
            </a:r>
            <a:endParaRPr lang="en-US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Vertex AI – Google Cloud</a:t>
            </a:r>
            <a:b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https://cloud.google.com/vertex-ai</a:t>
            </a:r>
            <a:endParaRPr lang="en-US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Advanced Machine Learning on Google Cloud</a:t>
            </a:r>
            <a:b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https://www.coursera.org/specializations/advanced-machine-learning-tensorflow-gcp</a:t>
            </a:r>
            <a:endParaRPr lang="en-US" sz="2400" b="1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Production Machine Learning Systems</a:t>
            </a:r>
            <a:b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https://www.coursera.org/learn/gcp-production-ml-systems</a:t>
            </a:r>
            <a:endParaRPr lang="en-US" sz="2400" b="1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TensorFlow: Advanced Techniques Specialization</a:t>
            </a:r>
            <a:b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https://www.coursera.org/specializations/tensorflow-advanced-techniques</a:t>
            </a:r>
            <a:endParaRPr lang="en-US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	</a:t>
            </a:r>
          </a:p>
          <a:p>
            <a:pPr marL="381005" indent="-38100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81005" indent="-38100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" sz="2400" b="1" dirty="0">
              <a:solidFill>
                <a:srgbClr val="65B86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221247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2941435" y="444920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094459-109B-97DD-757E-CD4098585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5438" y="4970491"/>
            <a:ext cx="6337687" cy="5848417"/>
          </a:xfrm>
          <a:prstGeom prst="rect">
            <a:avLst/>
          </a:prstGeom>
        </p:spPr>
      </p:pic>
      <p:pic>
        <p:nvPicPr>
          <p:cNvPr id="7" name="Picture 2" descr="Github Logo - Free social media icons">
            <a:extLst>
              <a:ext uri="{FF2B5EF4-FFF2-40B4-BE49-F238E27FC236}">
                <a16:creationId xmlns:a16="http://schemas.microsoft.com/office/drawing/2014/main" id="{5816C7AE-76B1-34B5-3196-F137FF10F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104" y="9023450"/>
            <a:ext cx="1101663" cy="11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edium - Free social media icons">
            <a:extLst>
              <a:ext uri="{FF2B5EF4-FFF2-40B4-BE49-F238E27FC236}">
                <a16:creationId xmlns:a16="http://schemas.microsoft.com/office/drawing/2014/main" id="{A7FBD6EB-03DE-21C9-36EE-C25B8169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104" y="6540446"/>
            <a:ext cx="1101663" cy="11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F96F85-7ED2-FE27-F35B-806C6B9E5BCE}"/>
              </a:ext>
            </a:extLst>
          </p:cNvPr>
          <p:cNvSpPr/>
          <p:nvPr/>
        </p:nvSpPr>
        <p:spPr>
          <a:xfrm>
            <a:off x="4762487" y="9190318"/>
            <a:ext cx="441198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github.com/NSTiwari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58CCD0-E861-89C0-C657-86029B06A768}"/>
              </a:ext>
            </a:extLst>
          </p:cNvPr>
          <p:cNvSpPr/>
          <p:nvPr/>
        </p:nvSpPr>
        <p:spPr>
          <a:xfrm>
            <a:off x="4700436" y="6663739"/>
            <a:ext cx="603504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medium.com/@tiwarinitin1999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9E21FA-9818-D599-CA16-B00A4520E4F7}"/>
              </a:ext>
            </a:extLst>
          </p:cNvPr>
          <p:cNvSpPr/>
          <p:nvPr/>
        </p:nvSpPr>
        <p:spPr>
          <a:xfrm>
            <a:off x="4762487" y="7909374"/>
            <a:ext cx="603504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twitter.com/@NSTiwari21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8AAC5-856D-611F-1E8F-1EBD6F313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104" y="7746278"/>
            <a:ext cx="1101663" cy="10883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1061192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$</a:t>
            </a:r>
            <a:r>
              <a:rPr lang="en-US" sz="7200" dirty="0" err="1"/>
              <a:t>whoami</a:t>
            </a:r>
            <a:endParaRPr sz="72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2880692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Software Engineer at LTIMindtree</a:t>
            </a:r>
          </a:p>
          <a:p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Google Developer Expert in Machine Learning</a:t>
            </a:r>
          </a:p>
          <a:p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Technical speaker; talks across India and South East Asia</a:t>
            </a:r>
          </a:p>
          <a:p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Contributor to Google Dev Library</a:t>
            </a:r>
          </a:p>
          <a:p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Love writing blogs on AI/ML</a:t>
            </a:r>
          </a:p>
          <a:p>
            <a:pPr lvl="0" algn="just"/>
            <a:endParaRPr lang="en-US" sz="4800" dirty="0"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  <a:p>
            <a:pPr lvl="0" algn="just"/>
            <a:endParaRPr lang="en-US" sz="4800" dirty="0"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  <a:p>
            <a:pPr marL="457200" lvl="0" indent="-482600" algn="just" rtl="0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endParaRPr lang="en-US" sz="4800" dirty="0">
              <a:solidFill>
                <a:schemeClr val="accent3"/>
              </a:solidFill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4800" dirty="0"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137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1061192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Content</a:t>
            </a:r>
            <a:endParaRPr sz="72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2880692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Introduction to Google Cloud Platform</a:t>
            </a:r>
          </a:p>
          <a:p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Cloud Vision API</a:t>
            </a:r>
          </a:p>
          <a:p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Hands-on Lab: Detect Labels, Faces, and Landmarks in Images</a:t>
            </a:r>
          </a:p>
          <a:p>
            <a:r>
              <a:rPr lang="en-US" sz="480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Google </a:t>
            </a:r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Cloud Certifications</a:t>
            </a:r>
          </a:p>
          <a:p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Resources</a:t>
            </a:r>
          </a:p>
        </p:txBody>
      </p:sp>
    </p:spTree>
    <p:extLst>
      <p:ext uri="{BB962C8B-B14F-4D97-AF65-F5344CB8AC3E}">
        <p14:creationId xmlns:p14="http://schemas.microsoft.com/office/powerpoint/2010/main" val="154822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E766D95D-4CBE-F460-750A-42B910B5F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661799EB-7B40-B12D-2C6D-3E43C673CE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0600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Google Cloud Platform</a:t>
            </a:r>
            <a:endParaRPr sz="5400" dirty="0"/>
          </a:p>
        </p:txBody>
      </p:sp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D626C1A2-72C4-778F-EF33-04DAC83394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60600" y="1852941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Google Cloud Platform (GCP) is a suite of cloud computing services such as Compute, Identity &amp; Security, Networking, Big Data, Storage &amp; Database, Machine Learning, etc.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AutoShape 4" descr="Overview of (GCP) Google Cloud Platform Services">
            <a:extLst>
              <a:ext uri="{FF2B5EF4-FFF2-40B4-BE49-F238E27FC236}">
                <a16:creationId xmlns:a16="http://schemas.microsoft.com/office/drawing/2014/main" id="{A7FAB35A-7487-F2D6-B26F-F6E1A63AD5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0A72A-9D40-02BC-D38C-93938DD7A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967" y="3528978"/>
            <a:ext cx="17945231" cy="853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70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E040BDB2-D589-17C3-EBF0-2FC45C178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699349CB-125C-7819-B034-D3CD9DD946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0600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Cloud Vision API</a:t>
            </a:r>
            <a:endParaRPr sz="5400" dirty="0"/>
          </a:p>
        </p:txBody>
      </p:sp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94DCA596-952A-7533-BC3A-32A16DF7B2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60600" y="1852941"/>
            <a:ext cx="22090054" cy="9432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Vision API allows developers to easily integrate vision detection features within applications, including image labeling, face, landmark detection, optical character recognition (OCR), and tagging of explicit content.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AutoShape 4" descr="Overview of (GCP) Google Cloud Platform Services">
            <a:extLst>
              <a:ext uri="{FF2B5EF4-FFF2-40B4-BE49-F238E27FC236}">
                <a16:creationId xmlns:a16="http://schemas.microsoft.com/office/drawing/2014/main" id="{1F8D0ABA-60F8-11DA-413E-1DE0E523C9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D1A2FF-85CA-0829-86AE-8C7A3AA2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31" y="4069718"/>
            <a:ext cx="13512937" cy="6434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9FBCB-C8D0-228A-EC35-942D54F67E76}"/>
              </a:ext>
            </a:extLst>
          </p:cNvPr>
          <p:cNvSpPr txBox="1"/>
          <p:nvPr/>
        </p:nvSpPr>
        <p:spPr>
          <a:xfrm>
            <a:off x="1260600" y="10594319"/>
            <a:ext cx="143065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Try it yourself:</a:t>
            </a:r>
          </a:p>
          <a:p>
            <a:r>
              <a:rPr lang="en-IN" sz="40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https://cloud.google.com/vision/docs/drag-and-drop</a:t>
            </a:r>
            <a:endParaRPr lang="en-IN" sz="40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62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4E04774E-05F7-27EE-8CDD-C3BFD4057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B1B615C1-42F5-7A97-4FFA-4F0F89E15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0600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Hands-on Lab</a:t>
            </a:r>
            <a:endParaRPr sz="5400" dirty="0"/>
          </a:p>
        </p:txBody>
      </p:sp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3DCF54C0-4F0E-52B3-2B1C-B93587790B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60600" y="1852941"/>
            <a:ext cx="22090054" cy="10703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3000" b="1" u="sng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1: Set up your GCP project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Open the Cloud Shell and type the commands: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gcloud auth list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gcloud config list project</a:t>
            </a: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r>
              <a:rPr lang="en-US" sz="3000" b="1" u="sng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2: Create an API key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Open the navigation menu &gt; APIs &amp; Services &gt; Credentials &gt; + Create Credentials &gt; API key</a:t>
            </a:r>
          </a:p>
          <a:p>
            <a:pPr marL="0" indent="0" algn="just">
              <a:buNone/>
            </a:pPr>
            <a:endParaRPr lang="en-US" sz="3000" dirty="0">
              <a:solidFill>
                <a:srgbClr val="34A853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r>
              <a:rPr lang="en-US" sz="3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Copy the API key and type the following command in the Cloud Shell.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export API_KEY = YOUR_API_KEY</a:t>
            </a:r>
          </a:p>
          <a:p>
            <a:pPr marL="0" indent="0" algn="just">
              <a:buNone/>
            </a:pPr>
            <a:endParaRPr lang="en-US" sz="3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0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" name="AutoShape 4" descr="Overview of (GCP) Google Cloud Platform Services">
            <a:extLst>
              <a:ext uri="{FF2B5EF4-FFF2-40B4-BE49-F238E27FC236}">
                <a16:creationId xmlns:a16="http://schemas.microsoft.com/office/drawing/2014/main" id="{5B36EE6F-3640-24B0-41E7-861392803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F8C57-FB8B-ED37-B1B8-DD779EC0D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00" y="6093907"/>
            <a:ext cx="8106424" cy="45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83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30E9B873-B7EE-A769-E721-F8868AC38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C2552DCE-B5E9-D2E6-A9AB-8558E2238F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94573" y="358677"/>
            <a:ext cx="22090054" cy="12086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3000" b="1" u="sng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3: Enable the Cloud Vision API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Open the navigation menu &gt; APIs &amp; Services &gt; Enabled APIs &amp; services &gt; + ENABLE APIS AND SERVICES &gt; Cloud Vision API 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&gt; Enable</a:t>
            </a: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0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" name="AutoShape 4" descr="Overview of (GCP) Google Cloud Platform Services">
            <a:extLst>
              <a:ext uri="{FF2B5EF4-FFF2-40B4-BE49-F238E27FC236}">
                <a16:creationId xmlns:a16="http://schemas.microsoft.com/office/drawing/2014/main" id="{9A40486D-0F75-A053-BA30-59CB571571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FA7EB5-FFF5-C6E5-17EB-7F5018122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73" y="2647718"/>
            <a:ext cx="6619676" cy="40578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0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2020D923-26CE-9FF8-8B76-15CCAE979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5D1B5368-865B-5CE0-4F58-22417F8F7C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94573" y="358677"/>
            <a:ext cx="22090054" cy="12086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3000" b="1" u="sng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4: Create a Cloud Storage Bucket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Open the navigation menu &gt; Cloud Storage &gt; Buckets &gt; + Create </a:t>
            </a:r>
          </a:p>
          <a:p>
            <a:pPr marL="0" indent="0" algn="just">
              <a:buNone/>
            </a:pPr>
            <a:endParaRPr lang="en-US" sz="3000" dirty="0">
              <a:solidFill>
                <a:srgbClr val="34A853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0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" name="AutoShape 4" descr="Overview of (GCP) Google Cloud Platform Services">
            <a:extLst>
              <a:ext uri="{FF2B5EF4-FFF2-40B4-BE49-F238E27FC236}">
                <a16:creationId xmlns:a16="http://schemas.microsoft.com/office/drawing/2014/main" id="{453935B8-B573-F796-5FE1-B7B118C334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674ED2-2CDD-62ED-2B88-125A44F8E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73" y="1909762"/>
            <a:ext cx="8372475" cy="95916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8157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430D70BF-C127-36D4-53A3-31777A402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D75B54B5-C21D-91E7-38DA-90BF7D0C27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94573" y="358677"/>
            <a:ext cx="22090054" cy="12086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3000" b="1" u="sng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5: Add some images to the bucket</a:t>
            </a: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r>
              <a:rPr lang="en-US" sz="3000" b="1" u="sng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6: Edit access to images</a:t>
            </a:r>
          </a:p>
          <a:p>
            <a:pPr marL="0" indent="0" algn="just">
              <a:buNone/>
            </a:pPr>
            <a:r>
              <a:rPr lang="en-US" sz="3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Click on the three vertical dots button &gt; Edit access &gt; Configure the entity, name, and access options as follows:</a:t>
            </a:r>
          </a:p>
          <a:p>
            <a:pPr marL="0" indent="0" algn="just">
              <a:buNone/>
            </a:pPr>
            <a:endParaRPr lang="en-US" sz="3000" dirty="0">
              <a:solidFill>
                <a:srgbClr val="34A853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/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b="1" u="sng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0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" name="AutoShape 4" descr="Overview of (GCP) Google Cloud Platform Services">
            <a:extLst>
              <a:ext uri="{FF2B5EF4-FFF2-40B4-BE49-F238E27FC236}">
                <a16:creationId xmlns:a16="http://schemas.microsoft.com/office/drawing/2014/main" id="{1E5F2F35-0145-4088-80B6-296BEF0E0C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F811BE-F5D5-7A85-AFAE-FD7DBEB57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72" y="1271239"/>
            <a:ext cx="18793520" cy="3523785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CA25D-6A61-91DF-57D7-A5C86691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72" y="6858000"/>
            <a:ext cx="8864457" cy="50210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6306736"/>
      </p:ext>
    </p:extLst>
  </p:cSld>
  <p:clrMapOvr>
    <a:masterClrMapping/>
  </p:clrMapOvr>
</p:sld>
</file>

<file path=ppt/theme/theme1.xml><?xml version="1.0" encoding="utf-8"?>
<a:theme xmlns:a="http://schemas.openxmlformats.org/drawingml/2006/main" name="Experts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1100</Words>
  <Application>Microsoft Office PowerPoint</Application>
  <PresentationFormat>Custom</PresentationFormat>
  <Paragraphs>315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Google Sans</vt:lpstr>
      <vt:lpstr>Google Sans Medium</vt:lpstr>
      <vt:lpstr>Experts Master</vt:lpstr>
      <vt:lpstr>Exploring the power of Cloud Vision API</vt:lpstr>
      <vt:lpstr>$whoami</vt:lpstr>
      <vt:lpstr>Content</vt:lpstr>
      <vt:lpstr>Google Cloud Platform</vt:lpstr>
      <vt:lpstr>Cloud Vision API</vt:lpstr>
      <vt:lpstr>Hands-on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Cloud Certifications</vt:lpstr>
      <vt:lpstr>Google Cloud Certifications</vt:lpstr>
      <vt:lpstr>How do I get started?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Transaction Management &amp; ML using Google BigQuery</dc:title>
  <dc:creator>Nitin Tiwari</dc:creator>
  <cp:lastModifiedBy>Nitin Tiwari</cp:lastModifiedBy>
  <cp:revision>516</cp:revision>
  <dcterms:modified xsi:type="dcterms:W3CDTF">2024-02-21T11:40:34Z</dcterms:modified>
</cp:coreProperties>
</file>